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9BE5"/>
    <a:srgbClr val="85DE7C"/>
    <a:srgbClr val="F68A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80" d="100"/>
          <a:sy n="80" d="100"/>
        </p:scale>
        <p:origin x="1476" y="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B305BD-A73B-425A-B5F2-076500767398}" type="datetimeFigureOut">
              <a:rPr lang="en-IE" smtClean="0"/>
              <a:t>26/08/2024</a:t>
            </a:fld>
            <a:endParaRPr lang="en-IE"/>
          </a:p>
        </p:txBody>
      </p:sp>
      <p:sp>
        <p:nvSpPr>
          <p:cNvPr id="4" name="Slide Image Placeholder 3"/>
          <p:cNvSpPr>
            <a:spLocks noGrp="1" noRot="1" noChangeAspect="1"/>
          </p:cNvSpPr>
          <p:nvPr>
            <p:ph type="sldImg" idx="2"/>
          </p:nvPr>
        </p:nvSpPr>
        <p:spPr>
          <a:xfrm>
            <a:off x="2560638" y="1143000"/>
            <a:ext cx="17367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333503-813E-4C17-B94F-42C93799293A}" type="slidenum">
              <a:rPr lang="en-IE" smtClean="0"/>
              <a:t>‹#›</a:t>
            </a:fld>
            <a:endParaRPr lang="en-IE"/>
          </a:p>
        </p:txBody>
      </p:sp>
    </p:spTree>
    <p:extLst>
      <p:ext uri="{BB962C8B-B14F-4D97-AF65-F5344CB8AC3E}">
        <p14:creationId xmlns:p14="http://schemas.microsoft.com/office/powerpoint/2010/main" val="34985790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1FCE76B-F561-4014-A6FC-D77AADBF93BF}" type="datetime1">
              <a:rPr lang="en-IE" smtClean="0"/>
              <a:t>26/08/2024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CD4A039-CC12-4D9C-A72B-E1C128316E9E}" type="slidenum">
              <a:rPr lang="en-IE" smtClean="0"/>
              <a:t>‹#›</a:t>
            </a:fld>
            <a:endParaRPr lang="en-IE"/>
          </a:p>
        </p:txBody>
      </p:sp>
    </p:spTree>
    <p:extLst>
      <p:ext uri="{BB962C8B-B14F-4D97-AF65-F5344CB8AC3E}">
        <p14:creationId xmlns:p14="http://schemas.microsoft.com/office/powerpoint/2010/main" val="1296357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07F7C-4B33-4008-B564-B71F2D27F538}" type="datetime1">
              <a:rPr lang="en-IE" smtClean="0"/>
              <a:t>26/08/2024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CD4A039-CC12-4D9C-A72B-E1C128316E9E}" type="slidenum">
              <a:rPr lang="en-IE" smtClean="0"/>
              <a:t>‹#›</a:t>
            </a:fld>
            <a:endParaRPr lang="en-IE"/>
          </a:p>
        </p:txBody>
      </p:sp>
    </p:spTree>
    <p:extLst>
      <p:ext uri="{BB962C8B-B14F-4D97-AF65-F5344CB8AC3E}">
        <p14:creationId xmlns:p14="http://schemas.microsoft.com/office/powerpoint/2010/main" val="3301014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1DF095-0BC0-494F-B946-066F2A4E2100}" type="datetime1">
              <a:rPr lang="en-IE" smtClean="0"/>
              <a:t>26/08/2024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CD4A039-CC12-4D9C-A72B-E1C128316E9E}" type="slidenum">
              <a:rPr lang="en-IE" smtClean="0"/>
              <a:t>‹#›</a:t>
            </a:fld>
            <a:endParaRPr lang="en-IE"/>
          </a:p>
        </p:txBody>
      </p:sp>
    </p:spTree>
    <p:extLst>
      <p:ext uri="{BB962C8B-B14F-4D97-AF65-F5344CB8AC3E}">
        <p14:creationId xmlns:p14="http://schemas.microsoft.com/office/powerpoint/2010/main" val="3261074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B13518-7430-4444-AF30-48F08722962B}" type="datetime1">
              <a:rPr lang="en-IE" smtClean="0"/>
              <a:t>26/08/2024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CD4A039-CC12-4D9C-A72B-E1C128316E9E}" type="slidenum">
              <a:rPr lang="en-IE" smtClean="0"/>
              <a:t>‹#›</a:t>
            </a:fld>
            <a:endParaRPr lang="en-IE"/>
          </a:p>
        </p:txBody>
      </p:sp>
    </p:spTree>
    <p:extLst>
      <p:ext uri="{BB962C8B-B14F-4D97-AF65-F5344CB8AC3E}">
        <p14:creationId xmlns:p14="http://schemas.microsoft.com/office/powerpoint/2010/main" val="1028008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E765C47-73A4-4769-B8E2-456CFE5588A1}" type="datetime1">
              <a:rPr lang="en-IE" smtClean="0"/>
              <a:t>26/08/2024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CD4A039-CC12-4D9C-A72B-E1C128316E9E}" type="slidenum">
              <a:rPr lang="en-IE" smtClean="0"/>
              <a:t>‹#›</a:t>
            </a:fld>
            <a:endParaRPr lang="en-IE"/>
          </a:p>
        </p:txBody>
      </p:sp>
    </p:spTree>
    <p:extLst>
      <p:ext uri="{BB962C8B-B14F-4D97-AF65-F5344CB8AC3E}">
        <p14:creationId xmlns:p14="http://schemas.microsoft.com/office/powerpoint/2010/main" val="2488192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0D9811-6BDD-440B-AD9B-F8A8D254D5B8}" type="datetime1">
              <a:rPr lang="en-IE" smtClean="0"/>
              <a:t>26/08/2024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5CD4A039-CC12-4D9C-A72B-E1C128316E9E}" type="slidenum">
              <a:rPr lang="en-IE" smtClean="0"/>
              <a:t>‹#›</a:t>
            </a:fld>
            <a:endParaRPr lang="en-IE"/>
          </a:p>
        </p:txBody>
      </p:sp>
    </p:spTree>
    <p:extLst>
      <p:ext uri="{BB962C8B-B14F-4D97-AF65-F5344CB8AC3E}">
        <p14:creationId xmlns:p14="http://schemas.microsoft.com/office/powerpoint/2010/main" val="3987122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936B09E-162E-406D-BD77-E25CCCE2E22B}" type="datetime1">
              <a:rPr lang="en-IE" smtClean="0"/>
              <a:t>26/08/2024</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5CD4A039-CC12-4D9C-A72B-E1C128316E9E}" type="slidenum">
              <a:rPr lang="en-IE" smtClean="0"/>
              <a:t>‹#›</a:t>
            </a:fld>
            <a:endParaRPr lang="en-IE"/>
          </a:p>
        </p:txBody>
      </p:sp>
    </p:spTree>
    <p:extLst>
      <p:ext uri="{BB962C8B-B14F-4D97-AF65-F5344CB8AC3E}">
        <p14:creationId xmlns:p14="http://schemas.microsoft.com/office/powerpoint/2010/main" val="3293684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B1B4DF6-5FC7-4DD2-A779-6300727ECD6D}" type="datetime1">
              <a:rPr lang="en-IE" smtClean="0"/>
              <a:t>26/08/2024</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5CD4A039-CC12-4D9C-A72B-E1C128316E9E}" type="slidenum">
              <a:rPr lang="en-IE" smtClean="0"/>
              <a:t>‹#›</a:t>
            </a:fld>
            <a:endParaRPr lang="en-IE"/>
          </a:p>
        </p:txBody>
      </p:sp>
    </p:spTree>
    <p:extLst>
      <p:ext uri="{BB962C8B-B14F-4D97-AF65-F5344CB8AC3E}">
        <p14:creationId xmlns:p14="http://schemas.microsoft.com/office/powerpoint/2010/main" val="628617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6EABF9-C6C0-402A-A508-A4932B47C606}" type="datetime1">
              <a:rPr lang="en-IE" smtClean="0"/>
              <a:t>26/08/2024</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5CD4A039-CC12-4D9C-A72B-E1C128316E9E}" type="slidenum">
              <a:rPr lang="en-IE" smtClean="0"/>
              <a:t>‹#›</a:t>
            </a:fld>
            <a:endParaRPr lang="en-IE"/>
          </a:p>
        </p:txBody>
      </p:sp>
    </p:spTree>
    <p:extLst>
      <p:ext uri="{BB962C8B-B14F-4D97-AF65-F5344CB8AC3E}">
        <p14:creationId xmlns:p14="http://schemas.microsoft.com/office/powerpoint/2010/main" val="1385951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969DBA6-01F4-4D44-8E57-C2423AC17425}" type="datetime1">
              <a:rPr lang="en-IE" smtClean="0"/>
              <a:t>26/08/2024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5CD4A039-CC12-4D9C-A72B-E1C128316E9E}" type="slidenum">
              <a:rPr lang="en-IE" smtClean="0"/>
              <a:t>‹#›</a:t>
            </a:fld>
            <a:endParaRPr lang="en-IE"/>
          </a:p>
        </p:txBody>
      </p:sp>
    </p:spTree>
    <p:extLst>
      <p:ext uri="{BB962C8B-B14F-4D97-AF65-F5344CB8AC3E}">
        <p14:creationId xmlns:p14="http://schemas.microsoft.com/office/powerpoint/2010/main" val="1636047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48D67B8-F8E9-4D14-A555-A28BE39584FF}" type="datetime1">
              <a:rPr lang="en-IE" smtClean="0"/>
              <a:t>26/08/2024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5CD4A039-CC12-4D9C-A72B-E1C128316E9E}" type="slidenum">
              <a:rPr lang="en-IE" smtClean="0"/>
              <a:t>‹#›</a:t>
            </a:fld>
            <a:endParaRPr lang="en-IE"/>
          </a:p>
        </p:txBody>
      </p:sp>
    </p:spTree>
    <p:extLst>
      <p:ext uri="{BB962C8B-B14F-4D97-AF65-F5344CB8AC3E}">
        <p14:creationId xmlns:p14="http://schemas.microsoft.com/office/powerpoint/2010/main" val="1254476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5B55A90A-8945-4557-812F-DB6679E4E06A}" type="datetime1">
              <a:rPr lang="en-IE" smtClean="0"/>
              <a:t>26/08/2024</a:t>
            </a:fld>
            <a:endParaRPr lang="en-IE"/>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5CD4A039-CC12-4D9C-A72B-E1C128316E9E}" type="slidenum">
              <a:rPr lang="en-IE" smtClean="0"/>
              <a:t>‹#›</a:t>
            </a:fld>
            <a:endParaRPr lang="en-IE"/>
          </a:p>
        </p:txBody>
      </p:sp>
    </p:spTree>
    <p:extLst>
      <p:ext uri="{BB962C8B-B14F-4D97-AF65-F5344CB8AC3E}">
        <p14:creationId xmlns:p14="http://schemas.microsoft.com/office/powerpoint/2010/main" val="27766279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osf.io/dbtsf/" TargetMode="External"/><Relationship Id="rId1" Type="http://schemas.openxmlformats.org/officeDocument/2006/relationships/slideLayout" Target="../slideLayouts/slideLayout1.xml"/><Relationship Id="rId5" Type="http://schemas.openxmlformats.org/officeDocument/2006/relationships/hyperlink" Target="https://doi.org/10.7326/m18-0850" TargetMode="Externa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26F1717-24E3-1754-2A97-DD8C221C59C2}"/>
              </a:ext>
            </a:extLst>
          </p:cNvPr>
          <p:cNvSpPr/>
          <p:nvPr/>
        </p:nvSpPr>
        <p:spPr>
          <a:xfrm>
            <a:off x="0" y="-25400"/>
            <a:ext cx="6858000" cy="898022"/>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Box 5">
            <a:extLst>
              <a:ext uri="{FF2B5EF4-FFF2-40B4-BE49-F238E27FC236}">
                <a16:creationId xmlns:a16="http://schemas.microsoft.com/office/drawing/2014/main" id="{63403795-3497-2BE8-BDDD-D2F3CF5E7EF5}"/>
              </a:ext>
            </a:extLst>
          </p:cNvPr>
          <p:cNvSpPr txBox="1"/>
          <p:nvPr/>
        </p:nvSpPr>
        <p:spPr>
          <a:xfrm>
            <a:off x="1663700" y="0"/>
            <a:ext cx="5194300" cy="800219"/>
          </a:xfrm>
          <a:prstGeom prst="rect">
            <a:avLst/>
          </a:prstGeom>
          <a:noFill/>
        </p:spPr>
        <p:txBody>
          <a:bodyPr wrap="square" rtlCol="0">
            <a:spAutoFit/>
          </a:bodyPr>
          <a:lstStyle/>
          <a:p>
            <a:r>
              <a:rPr lang="en-GB" sz="1400" b="1" dirty="0">
                <a:cs typeface="Arial" panose="020B0604020202020204" pitchFamily="34" charset="0"/>
              </a:rPr>
              <a:t>PRIORITISATION SYSTEMS USED BY SPEECH AND LANGUAGE THERAPISTS IN ADULT SETTINGS: A SCOPING REVIEW.</a:t>
            </a:r>
          </a:p>
          <a:p>
            <a:r>
              <a:rPr lang="en-IE" sz="900" baseline="30000" dirty="0">
                <a:effectLst/>
                <a:ea typeface="Calibri" panose="020F0502020204030204" pitchFamily="34" charset="0"/>
                <a:cs typeface="Arial" panose="020B0604020202020204" pitchFamily="34" charset="0"/>
              </a:rPr>
              <a:t>1</a:t>
            </a:r>
            <a:r>
              <a:rPr lang="en-GB" sz="900" dirty="0">
                <a:cs typeface="Arial" panose="020B0604020202020204" pitchFamily="34" charset="0"/>
              </a:rPr>
              <a:t>Hulbert, C; </a:t>
            </a:r>
            <a:r>
              <a:rPr lang="en-IE" sz="900" baseline="30000" dirty="0">
                <a:cs typeface="Arial" panose="020B0604020202020204" pitchFamily="34" charset="0"/>
              </a:rPr>
              <a:t>2</a:t>
            </a:r>
            <a:r>
              <a:rPr lang="en-GB" sz="900" dirty="0">
                <a:cs typeface="Arial" panose="020B0604020202020204" pitchFamily="34" charset="0"/>
              </a:rPr>
              <a:t>Cullen, R; </a:t>
            </a:r>
            <a:r>
              <a:rPr lang="en-IE" sz="900" baseline="30000" dirty="0">
                <a:cs typeface="Arial" panose="020B0604020202020204" pitchFamily="34" charset="0"/>
              </a:rPr>
              <a:t>3</a:t>
            </a:r>
            <a:r>
              <a:rPr lang="en-GB" sz="900" dirty="0" err="1">
                <a:cs typeface="Arial" panose="020B0604020202020204" pitchFamily="34" charset="0"/>
              </a:rPr>
              <a:t>McTiernan</a:t>
            </a:r>
            <a:r>
              <a:rPr lang="en-GB" sz="900" dirty="0">
                <a:cs typeface="Arial" panose="020B0604020202020204" pitchFamily="34" charset="0"/>
              </a:rPr>
              <a:t>, K; </a:t>
            </a:r>
            <a:r>
              <a:rPr lang="en-IE" sz="900" baseline="30000" dirty="0">
                <a:cs typeface="Arial" panose="020B0604020202020204" pitchFamily="34" charset="0"/>
              </a:rPr>
              <a:t>4</a:t>
            </a:r>
            <a:r>
              <a:rPr lang="en-GB" sz="900" dirty="0" err="1">
                <a:cs typeface="Arial" panose="020B0604020202020204" pitchFamily="34" charset="0"/>
              </a:rPr>
              <a:t>Gilheaney</a:t>
            </a:r>
            <a:r>
              <a:rPr lang="en-GB" sz="900" dirty="0">
                <a:cs typeface="Arial" panose="020B0604020202020204" pitchFamily="34" charset="0"/>
              </a:rPr>
              <a:t>, O. Department of Clinical Speech and Language Studies, Trinity College Dublin, Dublin, Ireland.</a:t>
            </a:r>
            <a:endParaRPr lang="en-IE" sz="900" dirty="0">
              <a:cs typeface="Arial" panose="020B0604020202020204" pitchFamily="34" charset="0"/>
            </a:endParaRPr>
          </a:p>
        </p:txBody>
      </p:sp>
      <p:sp>
        <p:nvSpPr>
          <p:cNvPr id="7" name="Rectangle 6">
            <a:extLst>
              <a:ext uri="{FF2B5EF4-FFF2-40B4-BE49-F238E27FC236}">
                <a16:creationId xmlns:a16="http://schemas.microsoft.com/office/drawing/2014/main" id="{E799C30D-7635-234C-779B-5A699999594C}"/>
              </a:ext>
            </a:extLst>
          </p:cNvPr>
          <p:cNvSpPr/>
          <p:nvPr/>
        </p:nvSpPr>
        <p:spPr>
          <a:xfrm>
            <a:off x="107950" y="966791"/>
            <a:ext cx="3295650" cy="3756724"/>
          </a:xfrm>
          <a:prstGeom prst="rect">
            <a:avLst/>
          </a:prstGeom>
          <a:solidFill>
            <a:srgbClr val="F68AB3"/>
          </a:solidFill>
          <a:ln>
            <a:solidFill>
              <a:srgbClr val="F68A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Rectangle 7">
            <a:extLst>
              <a:ext uri="{FF2B5EF4-FFF2-40B4-BE49-F238E27FC236}">
                <a16:creationId xmlns:a16="http://schemas.microsoft.com/office/drawing/2014/main" id="{097DF965-9106-6B7A-63CD-7C9F850E2710}"/>
              </a:ext>
            </a:extLst>
          </p:cNvPr>
          <p:cNvSpPr/>
          <p:nvPr/>
        </p:nvSpPr>
        <p:spPr>
          <a:xfrm>
            <a:off x="3536951" y="5660773"/>
            <a:ext cx="3174999" cy="3861071"/>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Rectangle 8">
            <a:extLst>
              <a:ext uri="{FF2B5EF4-FFF2-40B4-BE49-F238E27FC236}">
                <a16:creationId xmlns:a16="http://schemas.microsoft.com/office/drawing/2014/main" id="{F7118804-61F5-E140-4D68-710EF55A90DA}"/>
              </a:ext>
            </a:extLst>
          </p:cNvPr>
          <p:cNvSpPr/>
          <p:nvPr/>
        </p:nvSpPr>
        <p:spPr>
          <a:xfrm>
            <a:off x="146049" y="4851588"/>
            <a:ext cx="3254377" cy="4670257"/>
          </a:xfrm>
          <a:prstGeom prst="rect">
            <a:avLst/>
          </a:prstGeom>
          <a:solidFill>
            <a:srgbClr val="85DE7C"/>
          </a:solidFill>
          <a:ln>
            <a:solidFill>
              <a:srgbClr val="85DE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TextBox 10">
            <a:extLst>
              <a:ext uri="{FF2B5EF4-FFF2-40B4-BE49-F238E27FC236}">
                <a16:creationId xmlns:a16="http://schemas.microsoft.com/office/drawing/2014/main" id="{000F7FCF-4324-C447-9D12-17AD058BC919}"/>
              </a:ext>
            </a:extLst>
          </p:cNvPr>
          <p:cNvSpPr txBox="1"/>
          <p:nvPr/>
        </p:nvSpPr>
        <p:spPr>
          <a:xfrm>
            <a:off x="95250" y="989586"/>
            <a:ext cx="3321049" cy="4031873"/>
          </a:xfrm>
          <a:prstGeom prst="rect">
            <a:avLst/>
          </a:prstGeom>
          <a:noFill/>
        </p:spPr>
        <p:txBody>
          <a:bodyPr wrap="square" rtlCol="0">
            <a:spAutoFit/>
          </a:bodyPr>
          <a:lstStyle/>
          <a:p>
            <a:r>
              <a:rPr lang="en-GB" sz="1400" b="1" dirty="0">
                <a:effectLst/>
                <a:ea typeface="Calibri" panose="020F0502020204030204" pitchFamily="34" charset="0"/>
                <a:cs typeface="Arial" panose="020B0604020202020204" pitchFamily="34" charset="0"/>
              </a:rPr>
              <a:t>Background: </a:t>
            </a:r>
            <a:r>
              <a:rPr lang="en-GB" sz="1400" dirty="0">
                <a:effectLst/>
                <a:ea typeface="Calibri" panose="020F0502020204030204" pitchFamily="34" charset="0"/>
                <a:cs typeface="Arial" panose="020B0604020202020204" pitchFamily="34" charset="0"/>
              </a:rPr>
              <a:t>Prioritisation is a common practice used in Speech and Language Therapy (SLT) departments as the growing demand for services often exceeds available resources. However, despite prioritisation being such a foundational clinical activity within this profession, there is minimal research available regarding methods of evidence-based for the prioritisation systems used across adult SLT settings. Therefore, there is a risk of inconsistency among current prioritisation practices due to the absence of standardised guidelines. This may lead to a lack of equitable distribution of resources, with impact on patient well-being and outcomes.</a:t>
            </a:r>
            <a:endParaRPr lang="en-IE" sz="1400" dirty="0">
              <a:effectLst/>
              <a:ea typeface="Arial" panose="020B0604020202020204" pitchFamily="34" charset="0"/>
              <a:cs typeface="Arial" panose="020B0604020202020204" pitchFamily="34" charset="0"/>
            </a:endParaRPr>
          </a:p>
          <a:p>
            <a:endParaRPr lang="en-IE" dirty="0"/>
          </a:p>
        </p:txBody>
      </p:sp>
      <p:sp>
        <p:nvSpPr>
          <p:cNvPr id="12" name="TextBox 11">
            <a:extLst>
              <a:ext uri="{FF2B5EF4-FFF2-40B4-BE49-F238E27FC236}">
                <a16:creationId xmlns:a16="http://schemas.microsoft.com/office/drawing/2014/main" id="{FA18E552-8143-BB54-A118-4324848FA582}"/>
              </a:ext>
            </a:extLst>
          </p:cNvPr>
          <p:cNvSpPr txBox="1"/>
          <p:nvPr/>
        </p:nvSpPr>
        <p:spPr>
          <a:xfrm>
            <a:off x="146049" y="4868715"/>
            <a:ext cx="3155950" cy="4616648"/>
          </a:xfrm>
          <a:prstGeom prst="rect">
            <a:avLst/>
          </a:prstGeom>
          <a:noFill/>
        </p:spPr>
        <p:txBody>
          <a:bodyPr wrap="square" rtlCol="0">
            <a:spAutoFit/>
          </a:bodyPr>
          <a:lstStyle/>
          <a:p>
            <a:r>
              <a:rPr lang="en-GB" sz="1400" b="1" dirty="0">
                <a:effectLst/>
                <a:ea typeface="Calibri" panose="020F0502020204030204" pitchFamily="34" charset="0"/>
                <a:cs typeface="Arial" panose="020B0604020202020204" pitchFamily="34" charset="0"/>
              </a:rPr>
              <a:t>Methods: </a:t>
            </a:r>
            <a:r>
              <a:rPr lang="en-GB" sz="1400" dirty="0">
                <a:effectLst/>
                <a:ea typeface="Calibri" panose="020F0502020204030204" pitchFamily="34" charset="0"/>
                <a:cs typeface="Arial" panose="020B0604020202020204" pitchFamily="34" charset="0"/>
              </a:rPr>
              <a:t>A scoping review was carried out to identify the prioritisation systems used in adult SLT settings, and to determine the facilitators and barriers to the development and implementation of effective prioritisation systems in these settings. This study was conducted in line with PRISMA-</a:t>
            </a:r>
            <a:r>
              <a:rPr lang="en-GB" sz="1400" dirty="0" err="1">
                <a:effectLst/>
                <a:ea typeface="Calibri" panose="020F0502020204030204" pitchFamily="34" charset="0"/>
                <a:cs typeface="Arial" panose="020B0604020202020204" pitchFamily="34" charset="0"/>
              </a:rPr>
              <a:t>ScR</a:t>
            </a:r>
            <a:r>
              <a:rPr lang="en-GB" sz="1400" dirty="0">
                <a:effectLst/>
                <a:ea typeface="Calibri" panose="020F0502020204030204" pitchFamily="34" charset="0"/>
                <a:cs typeface="Arial" panose="020B0604020202020204" pitchFamily="34" charset="0"/>
              </a:rPr>
              <a:t> guidelines (</a:t>
            </a:r>
            <a:r>
              <a:rPr lang="en-GB" sz="1400" dirty="0" err="1">
                <a:effectLst/>
                <a:ea typeface="Calibri" panose="020F0502020204030204" pitchFamily="34" charset="0"/>
                <a:cs typeface="Arial" panose="020B0604020202020204" pitchFamily="34" charset="0"/>
              </a:rPr>
              <a:t>Tricco</a:t>
            </a:r>
            <a:r>
              <a:rPr lang="en-GB" sz="1400" dirty="0">
                <a:effectLst/>
                <a:ea typeface="Calibri" panose="020F0502020204030204" pitchFamily="34" charset="0"/>
                <a:cs typeface="Arial" panose="020B0604020202020204" pitchFamily="34" charset="0"/>
              </a:rPr>
              <a:t> et al., 2018), with a protocol prospectively published (</a:t>
            </a:r>
            <a:r>
              <a:rPr lang="en-GB" sz="1400" u="sng" dirty="0">
                <a:effectLst/>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https://osf.io/dbtsf/</a:t>
            </a:r>
            <a:r>
              <a:rPr lang="en-GB" sz="1400" dirty="0">
                <a:effectLst/>
                <a:ea typeface="Calibri" panose="020F0502020204030204" pitchFamily="34" charset="0"/>
                <a:cs typeface="Arial" panose="020B0604020202020204" pitchFamily="34" charset="0"/>
              </a:rPr>
              <a:t>). </a:t>
            </a:r>
          </a:p>
          <a:p>
            <a:r>
              <a:rPr lang="en-GB" sz="1400" dirty="0">
                <a:effectLst/>
                <a:ea typeface="Calibri" panose="020F0502020204030204" pitchFamily="34" charset="0"/>
                <a:cs typeface="Arial" panose="020B0604020202020204" pitchFamily="34" charset="0"/>
              </a:rPr>
              <a:t>Six academic databases, 3 professional body websites, and 2 national health service websites  were searched using a multi-tiered search strategy with assistance from a subject expert librarian. </a:t>
            </a:r>
          </a:p>
          <a:p>
            <a:r>
              <a:rPr lang="en-GB" sz="1400" dirty="0">
                <a:effectLst/>
                <a:ea typeface="Calibri" panose="020F0502020204030204" pitchFamily="34" charset="0"/>
                <a:cs typeface="Arial" panose="020B0604020202020204" pitchFamily="34" charset="0"/>
              </a:rPr>
              <a:t>Data was charted regarding outcomes of interest and critical appraisal using study design-specific tools was completed by 2 independent researchers.</a:t>
            </a:r>
            <a:endParaRPr lang="en-IE" sz="1400" dirty="0">
              <a:cs typeface="Arial" panose="020B0604020202020204" pitchFamily="34" charset="0"/>
            </a:endParaRPr>
          </a:p>
        </p:txBody>
      </p:sp>
      <p:sp>
        <p:nvSpPr>
          <p:cNvPr id="55" name="TextBox 54">
            <a:extLst>
              <a:ext uri="{FF2B5EF4-FFF2-40B4-BE49-F238E27FC236}">
                <a16:creationId xmlns:a16="http://schemas.microsoft.com/office/drawing/2014/main" id="{D0B3089C-C343-F76B-34DC-726E7095CE49}"/>
              </a:ext>
            </a:extLst>
          </p:cNvPr>
          <p:cNvSpPr txBox="1"/>
          <p:nvPr/>
        </p:nvSpPr>
        <p:spPr>
          <a:xfrm>
            <a:off x="3643857" y="5298174"/>
            <a:ext cx="2823938" cy="215444"/>
          </a:xfrm>
          <a:prstGeom prst="rect">
            <a:avLst/>
          </a:prstGeom>
          <a:noFill/>
          <a:ln>
            <a:solidFill>
              <a:schemeClr val="accent1">
                <a:lumMod val="75000"/>
              </a:schemeClr>
            </a:solidFill>
          </a:ln>
        </p:spPr>
        <p:txBody>
          <a:bodyPr wrap="square" rtlCol="0">
            <a:spAutoFit/>
          </a:bodyPr>
          <a:lstStyle/>
          <a:p>
            <a:r>
              <a:rPr lang="en-IE" sz="800" dirty="0">
                <a:cs typeface="Arial" panose="020B0604020202020204" pitchFamily="34" charset="0"/>
              </a:rPr>
              <a:t>Fig. 1: PRISMA Diagram</a:t>
            </a:r>
          </a:p>
        </p:txBody>
      </p:sp>
      <p:pic>
        <p:nvPicPr>
          <p:cNvPr id="59" name="Picture 58" descr="A flowchart of information&#10;&#10;Description automatically generated">
            <a:extLst>
              <a:ext uri="{FF2B5EF4-FFF2-40B4-BE49-F238E27FC236}">
                <a16:creationId xmlns:a16="http://schemas.microsoft.com/office/drawing/2014/main" id="{04F80B36-3B46-3338-E3BB-CEB7145378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6952" y="961169"/>
            <a:ext cx="3145701" cy="4207012"/>
          </a:xfrm>
          <a:prstGeom prst="rect">
            <a:avLst/>
          </a:prstGeom>
        </p:spPr>
      </p:pic>
      <p:sp>
        <p:nvSpPr>
          <p:cNvPr id="63" name="TextBox 62">
            <a:extLst>
              <a:ext uri="{FF2B5EF4-FFF2-40B4-BE49-F238E27FC236}">
                <a16:creationId xmlns:a16="http://schemas.microsoft.com/office/drawing/2014/main" id="{B2BDB5C6-BE99-17BF-12F9-9F90630C0B93}"/>
              </a:ext>
            </a:extLst>
          </p:cNvPr>
          <p:cNvSpPr txBox="1"/>
          <p:nvPr/>
        </p:nvSpPr>
        <p:spPr>
          <a:xfrm>
            <a:off x="3547198" y="5730489"/>
            <a:ext cx="3227529" cy="3754874"/>
          </a:xfrm>
          <a:prstGeom prst="rect">
            <a:avLst/>
          </a:prstGeom>
          <a:noFill/>
        </p:spPr>
        <p:txBody>
          <a:bodyPr wrap="square" rtlCol="0">
            <a:spAutoFit/>
          </a:bodyPr>
          <a:lstStyle/>
          <a:p>
            <a:r>
              <a:rPr lang="en-GB" sz="1400" b="1" dirty="0">
                <a:effectLst/>
                <a:latin typeface="Calibri" panose="020F0502020204030204" pitchFamily="34" charset="0"/>
                <a:ea typeface="Calibri" panose="020F0502020204030204" pitchFamily="34" charset="0"/>
              </a:rPr>
              <a:t>Results: </a:t>
            </a:r>
            <a:r>
              <a:rPr lang="en-GB" sz="1400" dirty="0">
                <a:effectLst/>
                <a:latin typeface="Calibri" panose="020F0502020204030204" pitchFamily="34" charset="0"/>
                <a:ea typeface="Calibri" panose="020F0502020204030204" pitchFamily="34" charset="0"/>
              </a:rPr>
              <a:t>10 studies were eligible for inclusion. Sixty percent of studies identified dysphagia as a high priority for earliest intervention, with 30% consistently prioritising dysphagia over any communication deficits due to the medical implications of unmanaged swallowing problems. </a:t>
            </a:r>
          </a:p>
          <a:p>
            <a:r>
              <a:rPr lang="en-GB" sz="1400" dirty="0">
                <a:effectLst/>
                <a:latin typeface="Calibri" panose="020F0502020204030204" pitchFamily="34" charset="0"/>
                <a:ea typeface="Calibri" panose="020F0502020204030204" pitchFamily="34" charset="0"/>
              </a:rPr>
              <a:t>The majority did not address facilitators (60%) or barriers (80%) to developing or implementing prioritisation systems. </a:t>
            </a:r>
          </a:p>
          <a:p>
            <a:r>
              <a:rPr lang="en-GB" sz="1400" dirty="0">
                <a:effectLst/>
                <a:latin typeface="Calibri" panose="020F0502020204030204" pitchFamily="34" charset="0"/>
                <a:ea typeface="Calibri" panose="020F0502020204030204" pitchFamily="34" charset="0"/>
              </a:rPr>
              <a:t>The absence of a standardised prioritisation system was noted throughout included studies, with clinical judgement alone, non-standardised systems, or chronological order of referral commonly used in prioritisation.</a:t>
            </a:r>
            <a:endParaRPr lang="en-IE" sz="1400" dirty="0"/>
          </a:p>
        </p:txBody>
      </p:sp>
      <p:sp>
        <p:nvSpPr>
          <p:cNvPr id="64" name="Rectangle 63">
            <a:extLst>
              <a:ext uri="{FF2B5EF4-FFF2-40B4-BE49-F238E27FC236}">
                <a16:creationId xmlns:a16="http://schemas.microsoft.com/office/drawing/2014/main" id="{F537E308-E61E-C7D6-5741-BEF1C68AAF4C}"/>
              </a:ext>
            </a:extLst>
          </p:cNvPr>
          <p:cNvSpPr/>
          <p:nvPr/>
        </p:nvSpPr>
        <p:spPr>
          <a:xfrm>
            <a:off x="146048" y="9650625"/>
            <a:ext cx="6565901" cy="1429430"/>
          </a:xfrm>
          <a:prstGeom prst="rect">
            <a:avLst/>
          </a:prstGeom>
          <a:solidFill>
            <a:srgbClr val="DC9BE5"/>
          </a:solidFill>
          <a:ln>
            <a:solidFill>
              <a:srgbClr val="DC9BE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5" name="TextBox 64">
            <a:extLst>
              <a:ext uri="{FF2B5EF4-FFF2-40B4-BE49-F238E27FC236}">
                <a16:creationId xmlns:a16="http://schemas.microsoft.com/office/drawing/2014/main" id="{DF86444E-FD44-3C81-7AD0-88085AE4BA78}"/>
              </a:ext>
            </a:extLst>
          </p:cNvPr>
          <p:cNvSpPr txBox="1"/>
          <p:nvPr/>
        </p:nvSpPr>
        <p:spPr>
          <a:xfrm>
            <a:off x="175347" y="9668999"/>
            <a:ext cx="6409746" cy="1661993"/>
          </a:xfrm>
          <a:prstGeom prst="rect">
            <a:avLst/>
          </a:prstGeom>
          <a:noFill/>
        </p:spPr>
        <p:txBody>
          <a:bodyPr wrap="square" rtlCol="0">
            <a:spAutoFit/>
          </a:bodyPr>
          <a:lstStyle/>
          <a:p>
            <a:r>
              <a:rPr lang="en-GB" sz="1400" b="1" dirty="0"/>
              <a:t>Discussion: </a:t>
            </a:r>
            <a:r>
              <a:rPr lang="en-GB" sz="1400" dirty="0">
                <a:effectLst/>
                <a:ea typeface="Calibri" panose="020F0502020204030204" pitchFamily="34" charset="0"/>
              </a:rPr>
              <a:t>This review provides an exploratory overview of the limited amount of existing literature on the prioritisation systems used in adult SLT settings, highlighting the lack of evidence-based or standardised systems in this field.</a:t>
            </a:r>
          </a:p>
          <a:p>
            <a:r>
              <a:rPr lang="en-GB" sz="1400" dirty="0">
                <a:effectLst/>
                <a:ea typeface="Calibri" panose="020F0502020204030204" pitchFamily="34" charset="0"/>
              </a:rPr>
              <a:t>Further research is needed to identify the facilitators and barriers to the development and implementation of evidence-based  prioritisation systems in order to identify best practice to improve patient care, experiences, and outcomes</a:t>
            </a:r>
            <a:r>
              <a:rPr lang="en-GB" sz="1200" dirty="0">
                <a:effectLst/>
                <a:ea typeface="Calibri" panose="020F0502020204030204" pitchFamily="34" charset="0"/>
              </a:rPr>
              <a:t>.</a:t>
            </a:r>
            <a:endParaRPr lang="en-IE" sz="1200" dirty="0">
              <a:effectLst/>
              <a:ea typeface="Arial" panose="020B0604020202020204" pitchFamily="34" charset="0"/>
            </a:endParaRPr>
          </a:p>
          <a:p>
            <a:endParaRPr lang="en-IE" dirty="0"/>
          </a:p>
        </p:txBody>
      </p:sp>
      <p:pic>
        <p:nvPicPr>
          <p:cNvPr id="1032" name="Picture 8">
            <a:extLst>
              <a:ext uri="{FF2B5EF4-FFF2-40B4-BE49-F238E27FC236}">
                <a16:creationId xmlns:a16="http://schemas.microsoft.com/office/drawing/2014/main" id="{384CC979-4A3A-8038-644A-7EF17A7C4B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348" y="-98421"/>
            <a:ext cx="1896502" cy="66992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C36C14B-CC4A-C549-99F7-7A24D9160E0D}"/>
              </a:ext>
            </a:extLst>
          </p:cNvPr>
          <p:cNvSpPr/>
          <p:nvPr/>
        </p:nvSpPr>
        <p:spPr>
          <a:xfrm>
            <a:off x="146049" y="11202414"/>
            <a:ext cx="6565899" cy="871587"/>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Box 4">
            <a:extLst>
              <a:ext uri="{FF2B5EF4-FFF2-40B4-BE49-F238E27FC236}">
                <a16:creationId xmlns:a16="http://schemas.microsoft.com/office/drawing/2014/main" id="{74146A54-1554-6192-2962-6E6505EB0EFC}"/>
              </a:ext>
            </a:extLst>
          </p:cNvPr>
          <p:cNvSpPr txBox="1"/>
          <p:nvPr/>
        </p:nvSpPr>
        <p:spPr>
          <a:xfrm>
            <a:off x="102827" y="11202414"/>
            <a:ext cx="6482266" cy="769441"/>
          </a:xfrm>
          <a:prstGeom prst="rect">
            <a:avLst/>
          </a:prstGeom>
          <a:noFill/>
        </p:spPr>
        <p:txBody>
          <a:bodyPr wrap="square" rtlCol="0">
            <a:spAutoFit/>
          </a:bodyPr>
          <a:lstStyle/>
          <a:p>
            <a:r>
              <a:rPr lang="en-GB" sz="1000" b="1" dirty="0"/>
              <a:t>References:</a:t>
            </a:r>
          </a:p>
          <a:p>
            <a:pPr marL="228600" indent="-228600">
              <a:buAutoNum type="arabicPeriod"/>
            </a:pPr>
            <a:r>
              <a:rPr lang="en-IE" sz="800" dirty="0" err="1">
                <a:effectLst/>
                <a:latin typeface="Calibri" panose="020F0502020204030204" pitchFamily="34" charset="0"/>
                <a:ea typeface="Times New Roman" panose="02020603050405020304" pitchFamily="18" charset="0"/>
                <a:cs typeface="Calibri" panose="020F0502020204030204" pitchFamily="34" charset="0"/>
              </a:rPr>
              <a:t>Tricco</a:t>
            </a:r>
            <a:r>
              <a:rPr lang="en-IE" sz="800" dirty="0">
                <a:effectLst/>
                <a:latin typeface="Calibri" panose="020F0502020204030204" pitchFamily="34" charset="0"/>
                <a:ea typeface="Times New Roman" panose="02020603050405020304" pitchFamily="18" charset="0"/>
                <a:cs typeface="Calibri" panose="020F0502020204030204" pitchFamily="34" charset="0"/>
              </a:rPr>
              <a:t>, A. C., Lillie, E., Zarin, W., O’Brien, K. K., Colquhoun, H., </a:t>
            </a:r>
            <a:r>
              <a:rPr lang="en-IE" sz="800" dirty="0" err="1">
                <a:effectLst/>
                <a:latin typeface="Calibri" panose="020F0502020204030204" pitchFamily="34" charset="0"/>
                <a:ea typeface="Times New Roman" panose="02020603050405020304" pitchFamily="18" charset="0"/>
                <a:cs typeface="Calibri" panose="020F0502020204030204" pitchFamily="34" charset="0"/>
              </a:rPr>
              <a:t>Levac</a:t>
            </a:r>
            <a:r>
              <a:rPr lang="en-IE" sz="800" dirty="0">
                <a:effectLst/>
                <a:latin typeface="Calibri" panose="020F0502020204030204" pitchFamily="34" charset="0"/>
                <a:ea typeface="Times New Roman" panose="02020603050405020304" pitchFamily="18" charset="0"/>
                <a:cs typeface="Calibri" panose="020F0502020204030204" pitchFamily="34" charset="0"/>
              </a:rPr>
              <a:t>, D., Moher, D., Peters, M. D. J., Horsley, T., Weeks, L., Hempel, S., </a:t>
            </a:r>
            <a:r>
              <a:rPr lang="en-IE" sz="800" dirty="0" err="1">
                <a:effectLst/>
                <a:latin typeface="Calibri" panose="020F0502020204030204" pitchFamily="34" charset="0"/>
                <a:ea typeface="Times New Roman" panose="02020603050405020304" pitchFamily="18" charset="0"/>
                <a:cs typeface="Calibri" panose="020F0502020204030204" pitchFamily="34" charset="0"/>
              </a:rPr>
              <a:t>Akl</a:t>
            </a:r>
            <a:r>
              <a:rPr lang="en-IE" sz="800" dirty="0">
                <a:effectLst/>
                <a:latin typeface="Calibri" panose="020F0502020204030204" pitchFamily="34" charset="0"/>
                <a:ea typeface="Times New Roman" panose="02020603050405020304" pitchFamily="18" charset="0"/>
                <a:cs typeface="Calibri" panose="020F0502020204030204" pitchFamily="34" charset="0"/>
              </a:rPr>
              <a:t>, E. A., Chang, C., McGowan, J., Stewart, L., Hartling, L., </a:t>
            </a:r>
            <a:r>
              <a:rPr lang="en-IE" sz="800" dirty="0" err="1">
                <a:effectLst/>
                <a:latin typeface="Calibri" panose="020F0502020204030204" pitchFamily="34" charset="0"/>
                <a:ea typeface="Times New Roman" panose="02020603050405020304" pitchFamily="18" charset="0"/>
                <a:cs typeface="Calibri" panose="020F0502020204030204" pitchFamily="34" charset="0"/>
              </a:rPr>
              <a:t>Aldcroft</a:t>
            </a:r>
            <a:r>
              <a:rPr lang="en-IE" sz="800" dirty="0">
                <a:effectLst/>
                <a:latin typeface="Calibri" panose="020F0502020204030204" pitchFamily="34" charset="0"/>
                <a:ea typeface="Times New Roman" panose="02020603050405020304" pitchFamily="18" charset="0"/>
                <a:cs typeface="Calibri" panose="020F0502020204030204" pitchFamily="34" charset="0"/>
              </a:rPr>
              <a:t>, A., Wilson, M. G., </a:t>
            </a:r>
            <a:r>
              <a:rPr lang="en-IE" sz="800" dirty="0" err="1">
                <a:effectLst/>
                <a:latin typeface="Calibri" panose="020F0502020204030204" pitchFamily="34" charset="0"/>
                <a:ea typeface="Times New Roman" panose="02020603050405020304" pitchFamily="18" charset="0"/>
                <a:cs typeface="Calibri" panose="020F0502020204030204" pitchFamily="34" charset="0"/>
              </a:rPr>
              <a:t>Garritty</a:t>
            </a:r>
            <a:r>
              <a:rPr lang="en-IE" sz="800" dirty="0">
                <a:effectLst/>
                <a:latin typeface="Calibri" panose="020F0502020204030204" pitchFamily="34" charset="0"/>
                <a:ea typeface="Times New Roman" panose="02020603050405020304" pitchFamily="18" charset="0"/>
                <a:cs typeface="Calibri" panose="020F0502020204030204" pitchFamily="34" charset="0"/>
              </a:rPr>
              <a:t>, C., … Straus, S. E. (2018). Prisma extension for scoping reviews (PRISMA-SCR): Checklist and explanation. </a:t>
            </a:r>
            <a:r>
              <a:rPr lang="en-IE" sz="800" i="1" dirty="0">
                <a:effectLst/>
                <a:latin typeface="Calibri" panose="020F0502020204030204" pitchFamily="34" charset="0"/>
                <a:ea typeface="Times New Roman" panose="02020603050405020304" pitchFamily="18" charset="0"/>
                <a:cs typeface="Calibri" panose="020F0502020204030204" pitchFamily="34" charset="0"/>
              </a:rPr>
              <a:t>Annals of Internal Medicine</a:t>
            </a:r>
            <a:r>
              <a:rPr lang="en-IE" sz="800" dirty="0">
                <a:effectLst/>
                <a:latin typeface="Calibri" panose="020F0502020204030204" pitchFamily="34" charset="0"/>
                <a:ea typeface="Times New Roman" panose="02020603050405020304" pitchFamily="18" charset="0"/>
                <a:cs typeface="Calibri" panose="020F0502020204030204" pitchFamily="34" charset="0"/>
              </a:rPr>
              <a:t>, </a:t>
            </a:r>
            <a:r>
              <a:rPr lang="en-IE" sz="800" i="1" dirty="0">
                <a:effectLst/>
                <a:latin typeface="Calibri" panose="020F0502020204030204" pitchFamily="34" charset="0"/>
                <a:ea typeface="Times New Roman" panose="02020603050405020304" pitchFamily="18" charset="0"/>
                <a:cs typeface="Calibri" panose="020F0502020204030204" pitchFamily="34" charset="0"/>
              </a:rPr>
              <a:t>169</a:t>
            </a:r>
            <a:r>
              <a:rPr lang="en-IE" sz="800" dirty="0">
                <a:effectLst/>
                <a:latin typeface="Calibri" panose="020F0502020204030204" pitchFamily="34" charset="0"/>
                <a:ea typeface="Times New Roman" panose="02020603050405020304" pitchFamily="18" charset="0"/>
                <a:cs typeface="Calibri" panose="020F0502020204030204" pitchFamily="34" charset="0"/>
              </a:rPr>
              <a:t>(7), 467–473. </a:t>
            </a:r>
            <a:r>
              <a:rPr lang="en-IE" sz="8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hlinkClick r:id="rId5"/>
              </a:rPr>
              <a:t>https://doi.org/10.7326/m18-0850</a:t>
            </a:r>
            <a:r>
              <a:rPr lang="en-IE" sz="8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000" i="1" dirty="0"/>
          </a:p>
          <a:p>
            <a:r>
              <a:rPr lang="en-GB" sz="1000" i="1" dirty="0"/>
              <a:t>*References for included articles available on request from author</a:t>
            </a:r>
            <a:endParaRPr lang="en-IE" sz="1000" i="1" dirty="0"/>
          </a:p>
        </p:txBody>
      </p:sp>
    </p:spTree>
    <p:extLst>
      <p:ext uri="{BB962C8B-B14F-4D97-AF65-F5344CB8AC3E}">
        <p14:creationId xmlns:p14="http://schemas.microsoft.com/office/powerpoint/2010/main" val="99960344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107</TotalTime>
  <Words>586</Words>
  <Application>Microsoft Office PowerPoint</Application>
  <PresentationFormat>Widescreen</PresentationFormat>
  <Paragraphs>15</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Carolyn Hulbert</dc:creator>
  <cp:lastModifiedBy>Carolyn Hulbert</cp:lastModifiedBy>
  <cp:revision>6</cp:revision>
  <dcterms:created xsi:type="dcterms:W3CDTF">2024-08-22T15:19:56Z</dcterms:created>
  <dcterms:modified xsi:type="dcterms:W3CDTF">2024-08-26T12:23:30Z</dcterms:modified>
</cp:coreProperties>
</file>